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2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embeddedFontLst>
    <p:embeddedFont>
      <p:font typeface="Helvetica Neue" panose="020B0604020202020204" charset="0"/>
      <p:regular r:id="rId24"/>
      <p:bold r:id="rId25"/>
      <p:italic r:id="rId26"/>
      <p:bold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Roboto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gUudebytgChMRjqcyPDmuYP5hV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3895C2D-C2C8-4421-8A2D-7E3D40407E81}">
  <a:tblStyle styleId="{83895C2D-C2C8-4421-8A2D-7E3D40407E8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EE-6F4A-BF61-6419B7E02A7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EE-6F4A-BF61-6419B7E02A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96070080"/>
        <c:axId val="-496062464"/>
      </c:barChart>
      <c:catAx>
        <c:axId val="-496070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496062464"/>
        <c:crosses val="autoZero"/>
        <c:auto val="1"/>
        <c:lblAlgn val="ctr"/>
        <c:lblOffset val="100"/>
        <c:noMultiLvlLbl val="0"/>
      </c:catAx>
      <c:valAx>
        <c:axId val="-49606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496070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tint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List1!$B$2</c:f>
              <c:numCache>
                <c:formatCode>General</c:formatCode>
                <c:ptCount val="1"/>
                <c:pt idx="0">
                  <c:v>573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5EE-6F4A-BF61-6419B7E02A7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tint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List1!$C$2</c:f>
              <c:numCache>
                <c:formatCode>General</c:formatCode>
                <c:ptCount val="1"/>
                <c:pt idx="0">
                  <c:v>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5EE-6F4A-BF61-6419B7E02A7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>
                <a:tint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List1!$D$2</c:f>
              <c:numCache>
                <c:formatCode>General</c:formatCode>
                <c:ptCount val="1"/>
                <c:pt idx="0">
                  <c:v>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05F-714B-A34F-3031DDBE94F9}"/>
            </c:ext>
          </c:extLst>
        </c:ser>
        <c:ser>
          <c:idx val="3"/>
          <c:order val="3"/>
          <c:tx>
            <c:strRef>
              <c:f>List1!$E$1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shade val="9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List1!$E$2</c:f>
              <c:numCache>
                <c:formatCode>General</c:formatCode>
                <c:ptCount val="1"/>
                <c:pt idx="0">
                  <c:v>610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05F-714B-A34F-3031DDBE94F9}"/>
            </c:ext>
          </c:extLst>
        </c:ser>
        <c:ser>
          <c:idx val="4"/>
          <c:order val="4"/>
          <c:tx>
            <c:strRef>
              <c:f>List1!$F$1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shade val="7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List1!$F$2</c:f>
              <c:numCache>
                <c:formatCode>General</c:formatCode>
                <c:ptCount val="1"/>
                <c:pt idx="0">
                  <c:v>640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05F-714B-A34F-3031DDBE94F9}"/>
            </c:ext>
          </c:extLst>
        </c:ser>
        <c:ser>
          <c:idx val="5"/>
          <c:order val="5"/>
          <c:tx>
            <c:strRef>
              <c:f>List1!$G$1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List1!$A$2</c:f>
              <c:numCache>
                <c:formatCode>General</c:formatCode>
                <c:ptCount val="1"/>
              </c:numCache>
            </c:numRef>
          </c:cat>
          <c:val>
            <c:numRef>
              <c:f>List1!$G$2</c:f>
              <c:numCache>
                <c:formatCode>General</c:formatCode>
                <c:ptCount val="1"/>
                <c:pt idx="0">
                  <c:v>815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05F-714B-A34F-3031DDBE94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96068992"/>
        <c:axId val="-496068448"/>
      </c:barChart>
      <c:catAx>
        <c:axId val="-496068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4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496068448"/>
        <c:crosses val="autoZero"/>
        <c:auto val="1"/>
        <c:lblAlgn val="ctr"/>
        <c:lblOffset val="100"/>
        <c:noMultiLvlLbl val="0"/>
      </c:catAx>
      <c:valAx>
        <c:axId val="-496068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-496068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755041510951773"/>
          <c:y val="0.82807856618611186"/>
          <c:w val="0.80296836142241979"/>
          <c:h val="0.150827685111485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defRPr>
          </a:pPr>
          <a:endParaRPr lang="cs-CZ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Sloupec2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BE7-4ADF-9BC2-4C58853C10D0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BE7-4ADF-9BC2-4C58853C10D0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BE7-4ADF-9BC2-4C58853C10D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BE7-4ADF-9BC2-4C58853C10D0}"/>
              </c:ext>
            </c:extLst>
          </c:dPt>
          <c:cat>
            <c:strRef>
              <c:f>List1!$A$2:$A$5</c:f>
              <c:strCache>
                <c:ptCount val="4"/>
                <c:pt idx="0">
                  <c:v>Úvěr</c:v>
                </c:pt>
                <c:pt idx="1">
                  <c:v>Vlastní prostředky</c:v>
                </c:pt>
                <c:pt idx="2">
                  <c:v>Dotace pro nízkopříjmové</c:v>
                </c:pt>
                <c:pt idx="3">
                  <c:v>Dotace NZÚ</c:v>
                </c:pt>
              </c:strCache>
            </c:strRef>
          </c:cat>
          <c:val>
            <c:numRef>
              <c:f>List1!$B$2:$B$5</c:f>
              <c:numCache>
                <c:formatCode>General</c:formatCode>
                <c:ptCount val="4"/>
                <c:pt idx="0">
                  <c:v>21</c:v>
                </c:pt>
                <c:pt idx="1">
                  <c:v>9</c:v>
                </c:pt>
                <c:pt idx="2">
                  <c:v>4.7</c:v>
                </c:pt>
                <c:pt idx="3">
                  <c:v>9.3000000000000007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A2-A14A-A969-39E46EB26F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Řada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List1!$B$2</c:f>
              <c:numCache>
                <c:formatCode>General</c:formatCode>
                <c:ptCount val="1"/>
                <c:pt idx="0">
                  <c:v>2.2999999999999998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39-E042-B510-4F8BAD221856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Řada 2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List1!$A$2</c:f>
              <c:strCache>
                <c:ptCount val="1"/>
                <c:pt idx="0">
                  <c:v>Kategorie 1</c:v>
                </c:pt>
              </c:strCache>
            </c:strRef>
          </c:cat>
          <c:val>
            <c:numRef>
              <c:f>List1!$C$2</c:f>
              <c:numCache>
                <c:formatCode>General</c:formatCode>
                <c:ptCount val="1"/>
                <c:pt idx="0">
                  <c:v>1.85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39-E042-B510-4F8BAD2218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496065184"/>
        <c:axId val="-496067904"/>
      </c:barChart>
      <c:catAx>
        <c:axId val="-496065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496067904"/>
        <c:crosses val="autoZero"/>
        <c:auto val="1"/>
        <c:lblAlgn val="ctr"/>
        <c:lblOffset val="100"/>
        <c:noMultiLvlLbl val="0"/>
      </c:catAx>
      <c:valAx>
        <c:axId val="-496067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pPr>
            <a:endParaRPr lang="cs-CZ"/>
          </a:p>
        </c:txPr>
        <c:crossAx val="-496065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u="sng" dirty="0" err="1">
                <a:solidFill>
                  <a:schemeClr val="tx1"/>
                </a:solidFill>
              </a:rPr>
              <a:t>Počty</a:t>
            </a:r>
            <a:r>
              <a:rPr lang="en-US" sz="3200" u="sng" baseline="0" dirty="0">
                <a:solidFill>
                  <a:schemeClr val="tx1"/>
                </a:solidFill>
              </a:rPr>
              <a:t> </a:t>
            </a:r>
            <a:r>
              <a:rPr lang="en-US" sz="3200" u="sng" baseline="0" dirty="0" err="1">
                <a:solidFill>
                  <a:schemeClr val="tx1"/>
                </a:solidFill>
              </a:rPr>
              <a:t>hlasujících</a:t>
            </a:r>
            <a:r>
              <a:rPr lang="en-US" sz="3200" u="sng" baseline="0" dirty="0">
                <a:solidFill>
                  <a:schemeClr val="tx1"/>
                </a:solidFill>
              </a:rPr>
              <a:t> a </a:t>
            </a:r>
            <a:r>
              <a:rPr lang="en-US" sz="3200" u="sng" baseline="0" dirty="0" err="1">
                <a:solidFill>
                  <a:schemeClr val="tx1"/>
                </a:solidFill>
              </a:rPr>
              <a:t>nehlasujících</a:t>
            </a:r>
            <a:endParaRPr lang="en-US" sz="3200" u="sng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1773433398950133"/>
          <c:y val="4.374736680507695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9891322178477689E-2"/>
          <c:y val="0.13358382015546397"/>
          <c:w val="0.46938402230971127"/>
          <c:h val="0.82260326616071955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Počet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1F-504A-9B09-D3B76A54384D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1F-504A-9B09-D3B76A54384D}"/>
              </c:ext>
            </c:extLst>
          </c:dPt>
          <c:dLbls>
            <c:dLbl>
              <c:idx val="0"/>
              <c:layout>
                <c:manualLayout>
                  <c:x val="-0.11615116469816272"/>
                  <c:y val="-0.276907101529959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/>
                      <a:t>54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1F-504A-9B09-D3B76A5438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10216912729658793"/>
                  <c:y val="0.1753928105136042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/>
                      <a:t>18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1F-504A-9B09-D3B76A5438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List1!$A$2:$A$3</c:f>
              <c:strCache>
                <c:ptCount val="2"/>
                <c:pt idx="0">
                  <c:v>Hlasující</c:v>
                </c:pt>
                <c:pt idx="1">
                  <c:v>Nehlasující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54</c:v>
                </c:pt>
                <c:pt idx="1">
                  <c:v>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1F-504A-9B09-D3B76A543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just">
              <a:defRPr sz="32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200" u="sng" dirty="0">
                <a:solidFill>
                  <a:schemeClr val="tx1"/>
                </a:solidFill>
              </a:rPr>
              <a:t>JSTE</a:t>
            </a:r>
            <a:r>
              <a:rPr lang="en-US" sz="3200" u="sng" baseline="0" dirty="0">
                <a:solidFill>
                  <a:schemeClr val="tx1"/>
                </a:solidFill>
              </a:rPr>
              <a:t> </a:t>
            </a:r>
            <a:r>
              <a:rPr lang="en-US" sz="3200" u="sng" dirty="0">
                <a:solidFill>
                  <a:schemeClr val="tx1"/>
                </a:solidFill>
              </a:rPr>
              <a:t>PRO CELKOVOU REVITALIZACI DOMU?</a:t>
            </a:r>
          </a:p>
        </c:rich>
      </c:tx>
      <c:layout>
        <c:manualLayout>
          <c:xMode val="edge"/>
          <c:yMode val="edge"/>
          <c:x val="0.34252083333333333"/>
          <c:y val="4.00962906647589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32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2.9891322178477689E-2"/>
          <c:y val="0.13358382015546397"/>
          <c:w val="0.46938402230971127"/>
          <c:h val="0.82260326616071955"/>
        </c:manualLayout>
      </c:layout>
      <c:pieChart>
        <c:varyColors val="1"/>
        <c:ser>
          <c:idx val="0"/>
          <c:order val="0"/>
          <c:tx>
            <c:strRef>
              <c:f>List1!$B$1</c:f>
              <c:strCache>
                <c:ptCount val="1"/>
                <c:pt idx="0">
                  <c:v>Prodej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61F-504A-9B09-D3B76A54384D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61F-504A-9B09-D3B76A54384D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61F-504A-9B09-D3B76A54384D}"/>
              </c:ext>
            </c:extLst>
          </c:dPt>
          <c:dLbls>
            <c:dLbl>
              <c:idx val="0"/>
              <c:layout>
                <c:manualLayout>
                  <c:x val="-0.13906783136482939"/>
                  <c:y val="-9.61788325842159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/>
                      <a:t>30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E61F-504A-9B09-D3B76A5438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5919127296587928E-2"/>
                  <c:y val="-0.1440763517642245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/>
                      <a:t>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61F-504A-9B09-D3B76A5438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9245160761154874E-2"/>
                  <c:y val="0.1776221231065253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4000" b="1" i="0" u="none" strike="noStrike" kern="1200" baseline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4000" dirty="0"/>
                      <a:t>14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40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cs-CZ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61F-504A-9B09-D3B76A54384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List1!$A$2:$A$4</c:f>
              <c:strCache>
                <c:ptCount val="3"/>
                <c:pt idx="0">
                  <c:v>ANO</c:v>
                </c:pt>
                <c:pt idx="1">
                  <c:v>ANO za podmínek</c:v>
                </c:pt>
                <c:pt idx="2">
                  <c:v>NE</c:v>
                </c:pt>
              </c:strCache>
            </c:strRef>
          </c:cat>
          <c:val>
            <c:numRef>
              <c:f>List1!$B$2:$B$4</c:f>
              <c:numCache>
                <c:formatCode>General</c:formatCode>
                <c:ptCount val="3"/>
                <c:pt idx="0">
                  <c:v>30</c:v>
                </c:pt>
                <c:pt idx="1">
                  <c:v>10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61F-504A-9B09-D3B76A5438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0.54225</cdr:x>
      <cdr:y>0.24655</cdr:y>
    </cdr:from>
    <cdr:to>
      <cdr:x>0.83514</cdr:x>
      <cdr:y>0.32504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570FD38A-DDCB-6CF8-7EF7-905F33B1EC3D}"/>
            </a:ext>
          </a:extLst>
        </cdr:cNvPr>
        <cdr:cNvSpPr txBox="1"/>
      </cdr:nvSpPr>
      <cdr:spPr>
        <a:xfrm xmlns:a="http://schemas.openxmlformats.org/drawingml/2006/main">
          <a:off x="6611069" y="1715183"/>
          <a:ext cx="3570899" cy="5461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3200" b="1" dirty="0"/>
            <a:t>Hlasovalo 54</a:t>
          </a:r>
        </a:p>
      </cdr:txBody>
    </cdr:sp>
  </cdr:relSizeAnchor>
  <cdr:relSizeAnchor xmlns:cdr="http://schemas.openxmlformats.org/drawingml/2006/chartDrawing">
    <cdr:from>
      <cdr:x>0.5405</cdr:x>
      <cdr:y>0.5</cdr:y>
    </cdr:from>
    <cdr:to>
      <cdr:x>0.89899</cdr:x>
      <cdr:y>0.58082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4E7451CC-BF6E-28B5-B661-D5EA583BFD3D}"/>
            </a:ext>
          </a:extLst>
        </cdr:cNvPr>
        <cdr:cNvSpPr txBox="1"/>
      </cdr:nvSpPr>
      <cdr:spPr>
        <a:xfrm xmlns:a="http://schemas.openxmlformats.org/drawingml/2006/main">
          <a:off x="6589719" y="3478426"/>
          <a:ext cx="4370723" cy="5622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3200" b="1" dirty="0"/>
            <a:t>Nehlasovalo 18</a:t>
          </a:r>
        </a:p>
      </cdr:txBody>
    </cdr:sp>
  </cdr:relSizeAnchor>
  <cdr:relSizeAnchor xmlns:cdr="http://schemas.openxmlformats.org/drawingml/2006/chartDrawing">
    <cdr:from>
      <cdr:x>0.79076</cdr:x>
      <cdr:y>0.26675</cdr:y>
    </cdr:from>
    <cdr:to>
      <cdr:x>0.84461</cdr:x>
      <cdr:y>0.30456</cdr:y>
    </cdr:to>
    <cdr:sp macro="" textlink="">
      <cdr:nvSpPr>
        <cdr:cNvPr id="5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4E7451CC-BF6E-28B5-B661-D5EA583BFD3D}"/>
            </a:ext>
          </a:extLst>
        </cdr:cNvPr>
        <cdr:cNvSpPr txBox="1"/>
      </cdr:nvSpPr>
      <cdr:spPr>
        <a:xfrm xmlns:a="http://schemas.openxmlformats.org/drawingml/2006/main">
          <a:off x="9435757" y="1743676"/>
          <a:ext cx="642551" cy="24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0.54225</cdr:x>
      <cdr:y>0.24655</cdr:y>
    </cdr:from>
    <cdr:to>
      <cdr:x>0.83514</cdr:x>
      <cdr:y>0.32504</cdr:y>
    </cdr:to>
    <cdr:sp macro="" textlink="">
      <cdr:nvSpPr>
        <cdr:cNvPr id="2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570FD38A-DDCB-6CF8-7EF7-905F33B1EC3D}"/>
            </a:ext>
          </a:extLst>
        </cdr:cNvPr>
        <cdr:cNvSpPr txBox="1"/>
      </cdr:nvSpPr>
      <cdr:spPr>
        <a:xfrm xmlns:a="http://schemas.openxmlformats.org/drawingml/2006/main">
          <a:off x="6611069" y="1715183"/>
          <a:ext cx="3570899" cy="5461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cs-CZ" sz="2800" b="1" dirty="0"/>
            <a:t>ANO 30 hlasujících</a:t>
          </a:r>
        </a:p>
      </cdr:txBody>
    </cdr:sp>
  </cdr:relSizeAnchor>
  <cdr:relSizeAnchor xmlns:cdr="http://schemas.openxmlformats.org/drawingml/2006/chartDrawing">
    <cdr:from>
      <cdr:x>0.5405</cdr:x>
      <cdr:y>0.5</cdr:y>
    </cdr:from>
    <cdr:to>
      <cdr:x>0.92982</cdr:x>
      <cdr:y>0.58082</cdr:y>
    </cdr:to>
    <cdr:sp macro="" textlink="">
      <cdr:nvSpPr>
        <cdr:cNvPr id="3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4E7451CC-BF6E-28B5-B661-D5EA583BFD3D}"/>
            </a:ext>
          </a:extLst>
        </cdr:cNvPr>
        <cdr:cNvSpPr txBox="1"/>
      </cdr:nvSpPr>
      <cdr:spPr>
        <a:xfrm xmlns:a="http://schemas.openxmlformats.org/drawingml/2006/main">
          <a:off x="6589775" y="3478427"/>
          <a:ext cx="4746581" cy="56225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800" b="1" dirty="0"/>
            <a:t>ANO za podmínek 10 hlasujících</a:t>
          </a:r>
        </a:p>
      </cdr:txBody>
    </cdr:sp>
  </cdr:relSizeAnchor>
  <cdr:relSizeAnchor xmlns:cdr="http://schemas.openxmlformats.org/drawingml/2006/chartDrawing">
    <cdr:from>
      <cdr:x>0.79076</cdr:x>
      <cdr:y>0.26675</cdr:y>
    </cdr:from>
    <cdr:to>
      <cdr:x>0.84461</cdr:x>
      <cdr:y>0.30456</cdr:y>
    </cdr:to>
    <cdr:sp macro="" textlink="">
      <cdr:nvSpPr>
        <cdr:cNvPr id="5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4E7451CC-BF6E-28B5-B661-D5EA583BFD3D}"/>
            </a:ext>
          </a:extLst>
        </cdr:cNvPr>
        <cdr:cNvSpPr txBox="1"/>
      </cdr:nvSpPr>
      <cdr:spPr>
        <a:xfrm xmlns:a="http://schemas.openxmlformats.org/drawingml/2006/main">
          <a:off x="9435757" y="1743676"/>
          <a:ext cx="642551" cy="2471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cs-CZ" sz="1100" dirty="0"/>
        </a:p>
      </cdr:txBody>
    </cdr:sp>
  </cdr:relSizeAnchor>
  <cdr:relSizeAnchor xmlns:cdr="http://schemas.openxmlformats.org/drawingml/2006/chartDrawing">
    <cdr:from>
      <cdr:x>0.53939</cdr:x>
      <cdr:y>0.74845</cdr:y>
    </cdr:from>
    <cdr:to>
      <cdr:x>0.8098</cdr:x>
      <cdr:y>0.84369</cdr:y>
    </cdr:to>
    <cdr:sp macro="" textlink="">
      <cdr:nvSpPr>
        <cdr:cNvPr id="6" name="TextovéPole 1">
          <a:extLst xmlns:a="http://schemas.openxmlformats.org/drawingml/2006/main">
            <a:ext uri="{FF2B5EF4-FFF2-40B4-BE49-F238E27FC236}">
              <a16:creationId xmlns="" xmlns:a16="http://schemas.microsoft.com/office/drawing/2014/main" id="{D35E96D0-DC61-C2AE-4FCA-FBFBD6FF63E5}"/>
            </a:ext>
          </a:extLst>
        </cdr:cNvPr>
        <cdr:cNvSpPr txBox="1"/>
      </cdr:nvSpPr>
      <cdr:spPr>
        <a:xfrm xmlns:a="http://schemas.openxmlformats.org/drawingml/2006/main">
          <a:off x="6576269" y="5206856"/>
          <a:ext cx="3296780" cy="6626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cs-CZ" sz="2800" b="1" dirty="0"/>
            <a:t>NE</a:t>
          </a:r>
          <a:r>
            <a:rPr lang="cs-CZ" sz="3200" b="1" dirty="0"/>
            <a:t> </a:t>
          </a:r>
          <a:r>
            <a:rPr lang="cs-CZ" sz="2800" b="1" dirty="0"/>
            <a:t>14</a:t>
          </a:r>
          <a:r>
            <a:rPr lang="cs-CZ" sz="3200" b="1" dirty="0"/>
            <a:t> </a:t>
          </a:r>
          <a:r>
            <a:rPr lang="cs-CZ" sz="2800" b="1" dirty="0"/>
            <a:t>hlasujících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05869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Domluvit si časování jednotlivých bloků</a:t>
            </a: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6471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86" name="Google Shape;1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0721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7921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215" name="Google Shape;2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9115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9664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878314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3379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250" name="Google Shape;25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23700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1709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270" name="Google Shape;27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156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281" name="Google Shape;28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8983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60493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61270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837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16021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3892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73176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36" name="Google Shape;13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9739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3040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cs-CZ"/>
              <a:t>Tohle se chystá</a:t>
            </a: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8045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1743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obsah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oddílu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/>
        </p:nvSpPr>
        <p:spPr>
          <a:xfrm>
            <a:off x="219825" y="240422"/>
            <a:ext cx="60980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Program</a:t>
            </a: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80656" y="0"/>
            <a:ext cx="931134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37930" y="1050323"/>
            <a:ext cx="7755746" cy="5455629"/>
          </a:xfrm>
          <a:prstGeom prst="rect">
            <a:avLst/>
          </a:prstGeom>
          <a:solidFill>
            <a:schemeClr val="lt1">
              <a:alpha val="89803"/>
            </a:schemeClr>
          </a:solidFill>
          <a:ln w="19050" cap="flat" cmpd="sng">
            <a:solidFill>
              <a:schemeClr val="dk1">
                <a:alpha val="84705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570748" y="1213425"/>
            <a:ext cx="7226366" cy="5292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1. Zahájení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2. Volba předsedy zasedání shromáždění 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3. Volba výboru SVJ – navržení kandidáti    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       (Hajný, Hofman, Fialová, Pecháček)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4. Revitalizace domu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28700" marR="0" lvl="2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∙"/>
            </a:pPr>
            <a:r>
              <a:rPr lang="cs-CZ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seznámení s novými podmínkami pro revitalizaci bytového domu s dotací        Nová zelená úsporám</a:t>
            </a: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28700" marR="0" lvl="2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∙"/>
            </a:pPr>
            <a:r>
              <a:rPr lang="cs-CZ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financování revitalizace domu</a:t>
            </a: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1028700" marR="0" lvl="2" indent="-3429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oto Sans Symbols"/>
              <a:buChar char="∙"/>
            </a:pPr>
            <a:r>
              <a:rPr lang="cs-CZ" sz="23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hlasování o revitalizaci</a:t>
            </a:r>
            <a:endParaRPr sz="23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5. Diskuse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300" b="0" u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6. Závěr</a:t>
            </a:r>
            <a:endParaRPr sz="2300" b="0" u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9" name="Google Shape;189;p10"/>
          <p:cNvSpPr txBox="1"/>
          <p:nvPr/>
        </p:nvSpPr>
        <p:spPr>
          <a:xfrm>
            <a:off x="217759" y="2226299"/>
            <a:ext cx="2438944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schválení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vypsání výběrového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endParaRPr/>
          </a:p>
        </p:txBody>
      </p:sp>
      <p:sp>
        <p:nvSpPr>
          <p:cNvPr id="190" name="Google Shape;190;p10"/>
          <p:cNvSpPr txBox="1"/>
          <p:nvPr/>
        </p:nvSpPr>
        <p:spPr>
          <a:xfrm>
            <a:off x="2915285" y="1392959"/>
            <a:ext cx="14539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03/24</a:t>
            </a:r>
            <a:endParaRPr sz="4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1" name="Google Shape;191;p10"/>
          <p:cNvSpPr txBox="1"/>
          <p:nvPr/>
        </p:nvSpPr>
        <p:spPr>
          <a:xfrm>
            <a:off x="2890473" y="2228671"/>
            <a:ext cx="20522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ukončení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výběrového řízení</a:t>
            </a:r>
            <a:endParaRPr/>
          </a:p>
        </p:txBody>
      </p:sp>
      <p:sp>
        <p:nvSpPr>
          <p:cNvPr id="192" name="Google Shape;192;p10"/>
          <p:cNvSpPr txBox="1"/>
          <p:nvPr/>
        </p:nvSpPr>
        <p:spPr>
          <a:xfrm>
            <a:off x="4981614" y="1400595"/>
            <a:ext cx="10626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05/24</a:t>
            </a:r>
            <a:endParaRPr sz="4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3" name="Google Shape;193;p10"/>
          <p:cNvSpPr txBox="1"/>
          <p:nvPr/>
        </p:nvSpPr>
        <p:spPr>
          <a:xfrm>
            <a:off x="4981614" y="4088727"/>
            <a:ext cx="25569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ukončení stavebního řízení</a:t>
            </a:r>
            <a:endParaRPr/>
          </a:p>
        </p:txBody>
      </p:sp>
      <p:sp>
        <p:nvSpPr>
          <p:cNvPr id="194" name="Google Shape;194;p10"/>
          <p:cNvSpPr txBox="1"/>
          <p:nvPr/>
        </p:nvSpPr>
        <p:spPr>
          <a:xfrm>
            <a:off x="7330144" y="1400595"/>
            <a:ext cx="10626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06/24</a:t>
            </a:r>
            <a:endParaRPr sz="4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5" name="Google Shape;195;p10"/>
          <p:cNvSpPr txBox="1"/>
          <p:nvPr/>
        </p:nvSpPr>
        <p:spPr>
          <a:xfrm>
            <a:off x="7330144" y="2226299"/>
            <a:ext cx="328277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podpis smlouvy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 dílo </a:t>
            </a:r>
            <a:endParaRPr/>
          </a:p>
        </p:txBody>
      </p:sp>
      <p:sp>
        <p:nvSpPr>
          <p:cNvPr id="196" name="Google Shape;196;p10"/>
          <p:cNvSpPr txBox="1"/>
          <p:nvPr/>
        </p:nvSpPr>
        <p:spPr>
          <a:xfrm>
            <a:off x="10328400" y="3256725"/>
            <a:ext cx="243894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ukončení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prací</a:t>
            </a:r>
            <a:endParaRPr sz="4400" b="1">
              <a:solidFill>
                <a:srgbClr val="0070C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97" name="Google Shape;197;p10"/>
          <p:cNvCxnSpPr/>
          <p:nvPr/>
        </p:nvCxnSpPr>
        <p:spPr>
          <a:xfrm>
            <a:off x="217759" y="1944613"/>
            <a:ext cx="11706511" cy="0"/>
          </a:xfrm>
          <a:prstGeom prst="straightConnector1">
            <a:avLst/>
          </a:prstGeom>
          <a:noFill/>
          <a:ln w="66675" cap="flat" cmpd="sng">
            <a:solidFill>
              <a:schemeClr val="accent6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8" name="Google Shape;198;p10"/>
          <p:cNvSpPr txBox="1"/>
          <p:nvPr/>
        </p:nvSpPr>
        <p:spPr>
          <a:xfrm>
            <a:off x="10328400" y="1400595"/>
            <a:ext cx="106267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06/25</a:t>
            </a:r>
            <a:endParaRPr sz="4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10"/>
          <p:cNvSpPr txBox="1"/>
          <p:nvPr/>
        </p:nvSpPr>
        <p:spPr>
          <a:xfrm>
            <a:off x="175383" y="1400595"/>
            <a:ext cx="14539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02/24</a:t>
            </a:r>
            <a:endParaRPr sz="44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0" name="Google Shape;200;p10"/>
          <p:cNvSpPr txBox="1"/>
          <p:nvPr/>
        </p:nvSpPr>
        <p:spPr>
          <a:xfrm>
            <a:off x="227146" y="4088727"/>
            <a:ext cx="25569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zahájení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stavebního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řízení</a:t>
            </a:r>
            <a:endParaRPr/>
          </a:p>
        </p:txBody>
      </p:sp>
      <p:sp>
        <p:nvSpPr>
          <p:cNvPr id="201" name="Google Shape;201;p10"/>
          <p:cNvSpPr txBox="1"/>
          <p:nvPr/>
        </p:nvSpPr>
        <p:spPr>
          <a:xfrm>
            <a:off x="217759" y="5493276"/>
            <a:ext cx="25569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podání žádosti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o dotaci</a:t>
            </a:r>
            <a:endParaRPr/>
          </a:p>
        </p:txBody>
      </p:sp>
      <p:sp>
        <p:nvSpPr>
          <p:cNvPr id="202" name="Google Shape;202;p10"/>
          <p:cNvSpPr txBox="1"/>
          <p:nvPr/>
        </p:nvSpPr>
        <p:spPr>
          <a:xfrm>
            <a:off x="7330144" y="5487795"/>
            <a:ext cx="2556926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přiznání a obdržení státní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rPr>
              <a:t>dotace</a:t>
            </a:r>
            <a:endParaRPr/>
          </a:p>
        </p:txBody>
      </p:sp>
      <p:sp>
        <p:nvSpPr>
          <p:cNvPr id="203" name="Google Shape;203;p10"/>
          <p:cNvSpPr txBox="1"/>
          <p:nvPr/>
        </p:nvSpPr>
        <p:spPr>
          <a:xfrm>
            <a:off x="7331591" y="3256725"/>
            <a:ext cx="20522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zahájení prací</a:t>
            </a:r>
            <a:endParaRPr/>
          </a:p>
        </p:txBody>
      </p:sp>
      <p:sp>
        <p:nvSpPr>
          <p:cNvPr id="204" name="Google Shape;204;p10"/>
          <p:cNvSpPr txBox="1"/>
          <p:nvPr/>
        </p:nvSpPr>
        <p:spPr>
          <a:xfrm>
            <a:off x="175383" y="311125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Časová osa revitalizace</a:t>
            </a:r>
            <a:endParaRPr sz="2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0" name="Google Shape;210;p11"/>
          <p:cNvSpPr txBox="1"/>
          <p:nvPr/>
        </p:nvSpPr>
        <p:spPr>
          <a:xfrm>
            <a:off x="234266" y="294107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u="sng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Hlavní benefity revitalizace</a:t>
            </a:r>
            <a:endParaRPr/>
          </a:p>
        </p:txBody>
      </p:sp>
      <p:sp>
        <p:nvSpPr>
          <p:cNvPr id="211" name="Google Shape;211;p11"/>
          <p:cNvSpPr txBox="1"/>
          <p:nvPr/>
        </p:nvSpPr>
        <p:spPr>
          <a:xfrm>
            <a:off x="234266" y="681402"/>
            <a:ext cx="11723468" cy="3080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Žádné platby navíc do fondu oprav proti současnému stavu.</a:t>
            </a:r>
            <a:endParaRPr sz="3000" b="1" i="0" u="none" strike="noStrike" cap="none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strike="noStrike" cap="none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i="0" u="none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Nový dům s vyšší hodnotou bytů a zlepšený životní komfort.</a:t>
            </a:r>
            <a:endParaRPr sz="3000" b="1" i="0" u="none" strike="noStrike" cap="none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2" name="Google Shape;212;p11"/>
          <p:cNvPicPr preferRelativeResize="0"/>
          <p:nvPr/>
        </p:nvPicPr>
        <p:blipFill rotWithShape="1">
          <a:blip r:embed="rId3">
            <a:alphaModFix/>
          </a:blip>
          <a:srcRect b="43240"/>
          <a:stretch/>
        </p:blipFill>
        <p:spPr>
          <a:xfrm>
            <a:off x="0" y="3680267"/>
            <a:ext cx="12192000" cy="49862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2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18" name="Google Shape;218;p12"/>
          <p:cNvSpPr txBox="1"/>
          <p:nvPr/>
        </p:nvSpPr>
        <p:spPr>
          <a:xfrm>
            <a:off x="206471" y="325638"/>
            <a:ext cx="928437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Hlasování o podmínkách realizace</a:t>
            </a:r>
            <a:endParaRPr/>
          </a:p>
        </p:txBody>
      </p:sp>
      <p:sp>
        <p:nvSpPr>
          <p:cNvPr id="219" name="Google Shape;219;p12"/>
          <p:cNvSpPr txBox="1"/>
          <p:nvPr/>
        </p:nvSpPr>
        <p:spPr>
          <a:xfrm>
            <a:off x="206471" y="1200631"/>
            <a:ext cx="11764812" cy="533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i="1" u="sng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SVJ schvaluje akci revitalizace </a:t>
            </a:r>
            <a:r>
              <a:rPr lang="cs-CZ" sz="3000" b="1" i="1" u="sng" dirty="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za podmínek: </a:t>
            </a:r>
            <a:endParaRPr dirty="0">
              <a:solidFill>
                <a:srgbClr val="FF0000"/>
              </a:solidFill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cena </a:t>
            </a: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 nepřesáhne částku 45 milionů korun</a:t>
            </a:r>
            <a:endParaRPr sz="1200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</a:t>
            </a:r>
            <a:r>
              <a:rPr lang="cs-CZ" sz="2800" b="1" i="0" u="none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věr nebude vyšší než 25 milionů korun s maximální úrokovou </a:t>
            </a:r>
            <a:r>
              <a:rPr lang="cs-CZ" sz="2800" b="1" i="0" u="none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sazbou 3,99%</a:t>
            </a:r>
            <a:endParaRPr sz="1200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státní dotace nebude nižší než </a:t>
            </a: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9 367 960 korun + nízkopříjmové domácnosti (cca 4 miliony)</a:t>
            </a:r>
            <a:endParaRPr sz="1200" dirty="0"/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zbývající částka </a:t>
            </a: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bude </a:t>
            </a: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použita z vlastních </a:t>
            </a: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zdrojů</a:t>
            </a:r>
          </a:p>
          <a:p>
            <a:pPr marL="457200" lvl="0" indent="-457200">
              <a:buSzPts val="1800"/>
              <a:buFont typeface="Arial"/>
              <a:buChar char="•"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nebude se zvyšovat dotace do fondu dlouhodobé zálohy na opravy a zůstane v částce 35 </a:t>
            </a: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Kč/m2</a:t>
            </a:r>
          </a:p>
          <a:p>
            <a:pPr lvl="0">
              <a:buSzPts val="1800"/>
            </a:pPr>
            <a:endParaRPr sz="2800" b="1" i="0" u="none" strike="noStrike" cap="none" dirty="0" smtClean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i="1" u="sng" strike="noStrike" cap="none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Pokud </a:t>
            </a:r>
            <a:r>
              <a:rPr lang="cs-CZ" sz="3000" b="1" i="1" u="sng" strike="noStrike" cap="none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nebude splněna jakákoliv z těchto podmínek, bude svoláno nové shromáždění.</a:t>
            </a:r>
            <a:endParaRPr sz="3000" b="1" i="1" u="sng" strike="noStrike" cap="none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25" name="Google Shape;225;p13"/>
          <p:cNvSpPr txBox="1"/>
          <p:nvPr/>
        </p:nvSpPr>
        <p:spPr>
          <a:xfrm>
            <a:off x="4874295" y="2659559"/>
            <a:ext cx="244341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Příloha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4"/>
          <p:cNvSpPr txBox="1"/>
          <p:nvPr/>
        </p:nvSpPr>
        <p:spPr>
          <a:xfrm>
            <a:off x="1043701" y="1666979"/>
            <a:ext cx="10104598" cy="352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50">
              <a:solidFill>
                <a:srgbClr val="222222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“Na podporu našich dlouhodobých cílů jsme připravili jasný </a:t>
            </a:r>
            <a:r>
              <a:rPr lang="cs-CZ" sz="2800" b="0" i="1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harmonogram dekarbonizace</a:t>
            </a: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, podle něhož </a:t>
            </a:r>
            <a:r>
              <a:rPr lang="cs-CZ" sz="2800" b="0" i="1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máme snížit emise CO2 </a:t>
            </a: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z našich stávajících provozoven </a:t>
            </a:r>
            <a:r>
              <a:rPr lang="cs-CZ" sz="2800" b="0" i="1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 60 %</a:t>
            </a: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již do roku 2030, kdy bude podle našich předpokladů </a:t>
            </a:r>
            <a:r>
              <a:rPr lang="cs-CZ" sz="2800" b="0" i="1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uhlí</a:t>
            </a: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jako primární zdroj </a:t>
            </a:r>
            <a:r>
              <a:rPr lang="cs-CZ" sz="2800" b="0" i="1" u="none" strike="noStrike" cap="none">
                <a:solidFill>
                  <a:srgbClr val="FF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plně nahrazeno bezemisními nebo nízkoemisními alternativami, jako je biomasa, zemní plyn nebo komunální odpad.</a:t>
            </a:r>
            <a:r>
              <a:rPr lang="cs-CZ" sz="2800" b="0" i="1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“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 sz="2800">
              <a:solidFill>
                <a:srgbClr val="FF0000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endParaRPr sz="125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14"/>
          <p:cNvSpPr txBox="1"/>
          <p:nvPr/>
        </p:nvSpPr>
        <p:spPr>
          <a:xfrm>
            <a:off x="605480" y="5726692"/>
            <a:ext cx="11093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600" b="0" i="0" u="none" strike="noStrike" cap="none">
                <a:solidFill>
                  <a:srgbClr val="222222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Tisková zpráva skupiny EPIF určuje směřování svého segmentu včetně transformace Elektráren Opatovice.</a:t>
            </a:r>
            <a:endParaRPr/>
          </a:p>
        </p:txBody>
      </p:sp>
      <p:sp>
        <p:nvSpPr>
          <p:cNvPr id="232" name="Google Shape;232;p14"/>
          <p:cNvSpPr txBox="1"/>
          <p:nvPr/>
        </p:nvSpPr>
        <p:spPr>
          <a:xfrm>
            <a:off x="289098" y="240422"/>
            <a:ext cx="67808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čekají nás změny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4"/>
          <p:cNvSpPr/>
          <p:nvPr/>
        </p:nvSpPr>
        <p:spPr>
          <a:xfrm>
            <a:off x="605481" y="1597057"/>
            <a:ext cx="11092999" cy="3296220"/>
          </a:xfrm>
          <a:prstGeom prst="frame">
            <a:avLst>
              <a:gd name="adj1" fmla="val 0"/>
            </a:avLst>
          </a:prstGeom>
          <a:solidFill>
            <a:schemeClr val="dk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5402" y="1203588"/>
            <a:ext cx="10248764" cy="403726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5"/>
          <p:cNvSpPr/>
          <p:nvPr/>
        </p:nvSpPr>
        <p:spPr>
          <a:xfrm>
            <a:off x="855402" y="3200399"/>
            <a:ext cx="10248764" cy="961963"/>
          </a:xfrm>
          <a:prstGeom prst="frame">
            <a:avLst>
              <a:gd name="adj1" fmla="val 7362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5"/>
          <p:cNvSpPr/>
          <p:nvPr/>
        </p:nvSpPr>
        <p:spPr>
          <a:xfrm>
            <a:off x="855402" y="4162363"/>
            <a:ext cx="10248764" cy="1078486"/>
          </a:xfrm>
          <a:prstGeom prst="frame">
            <a:avLst>
              <a:gd name="adj1" fmla="val 7917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5"/>
          <p:cNvSpPr/>
          <p:nvPr/>
        </p:nvSpPr>
        <p:spPr>
          <a:xfrm>
            <a:off x="925252" y="5654412"/>
            <a:ext cx="4864443" cy="843474"/>
          </a:xfrm>
          <a:prstGeom prst="frame">
            <a:avLst>
              <a:gd name="adj1" fmla="val 12500"/>
            </a:avLst>
          </a:prstGeom>
          <a:solidFill>
            <a:schemeClr val="accent1"/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5"/>
          <p:cNvSpPr txBox="1"/>
          <p:nvPr/>
        </p:nvSpPr>
        <p:spPr>
          <a:xfrm>
            <a:off x="2205960" y="5814539"/>
            <a:ext cx="265024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Aktuální stav</a:t>
            </a:r>
            <a:endParaRPr/>
          </a:p>
        </p:txBody>
      </p:sp>
      <p:sp>
        <p:nvSpPr>
          <p:cNvPr id="243" name="Google Shape;243;p15"/>
          <p:cNvSpPr/>
          <p:nvPr/>
        </p:nvSpPr>
        <p:spPr>
          <a:xfrm>
            <a:off x="6273251" y="5662479"/>
            <a:ext cx="4353559" cy="843474"/>
          </a:xfrm>
          <a:prstGeom prst="frame">
            <a:avLst>
              <a:gd name="adj1" fmla="val 12500"/>
            </a:avLst>
          </a:prstGeom>
          <a:solidFill>
            <a:srgbClr val="00B050"/>
          </a:solidFill>
          <a:ln w="1270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5"/>
          <p:cNvSpPr txBox="1"/>
          <p:nvPr/>
        </p:nvSpPr>
        <p:spPr>
          <a:xfrm>
            <a:off x="6937011" y="5814539"/>
            <a:ext cx="609805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 po revitalizaci</a:t>
            </a:r>
            <a:endParaRPr/>
          </a:p>
        </p:txBody>
      </p:sp>
      <p:sp>
        <p:nvSpPr>
          <p:cNvPr id="245" name="Google Shape;245;p15"/>
          <p:cNvSpPr/>
          <p:nvPr/>
        </p:nvSpPr>
        <p:spPr>
          <a:xfrm>
            <a:off x="595462" y="1296896"/>
            <a:ext cx="10710970" cy="4299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 txBox="1"/>
          <p:nvPr/>
        </p:nvSpPr>
        <p:spPr>
          <a:xfrm>
            <a:off x="882449" y="1043461"/>
            <a:ext cx="1021616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Od 1.1.2024 změna vyhlášky č. 269/2015 Sb., o rozúčtování nákladů na vytápění pro dům.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15"/>
          <p:cNvSpPr txBox="1"/>
          <p:nvPr/>
        </p:nvSpPr>
        <p:spPr>
          <a:xfrm>
            <a:off x="240041" y="254523"/>
            <a:ext cx="698639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 revitalizace – čekají nás změny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/>
        </p:nvSpPr>
        <p:spPr>
          <a:xfrm>
            <a:off x="507237" y="756318"/>
            <a:ext cx="9684000" cy="13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ril Fatface"/>
              <a:buNone/>
            </a:pPr>
            <a:endParaRPr sz="24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16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3098" y="1049550"/>
            <a:ext cx="5661761" cy="5099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24755" y="988541"/>
            <a:ext cx="6115186" cy="5160042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16"/>
          <p:cNvSpPr txBox="1"/>
          <p:nvPr/>
        </p:nvSpPr>
        <p:spPr>
          <a:xfrm>
            <a:off x="507237" y="294107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Aktuální energetická náročnost domu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"/>
          <p:cNvSpPr/>
          <p:nvPr/>
        </p:nvSpPr>
        <p:spPr>
          <a:xfrm>
            <a:off x="980300" y="1535170"/>
            <a:ext cx="10231395" cy="1802773"/>
          </a:xfrm>
          <a:prstGeom prst="frame">
            <a:avLst>
              <a:gd name="adj1" fmla="val 1619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7"/>
          <p:cNvSpPr txBox="1"/>
          <p:nvPr/>
        </p:nvSpPr>
        <p:spPr>
          <a:xfrm>
            <a:off x="219825" y="896128"/>
            <a:ext cx="107109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Od 1.1.2024 změna vyhlášky č. 269/2015 Sb., o rozúčtování nákladů na vytápění pro dům.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7"/>
          <p:cNvSpPr txBox="1"/>
          <p:nvPr/>
        </p:nvSpPr>
        <p:spPr>
          <a:xfrm>
            <a:off x="1206843" y="1744079"/>
            <a:ext cx="9907781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Nezateplené domy budou platit více za spotřebu tepla.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 </a:t>
            </a: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kdo tolik netopí budou i přes to platit víc.</a:t>
            </a:r>
            <a:endParaRPr dirty="0"/>
          </a:p>
        </p:txBody>
      </p:sp>
      <p:sp>
        <p:nvSpPr>
          <p:cNvPr id="264" name="Google Shape;264;p17"/>
          <p:cNvSpPr txBox="1"/>
          <p:nvPr/>
        </p:nvSpPr>
        <p:spPr>
          <a:xfrm>
            <a:off x="219825" y="3762823"/>
            <a:ext cx="107109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18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Přechod elektrárny Opatovice z uhlí na jiná paliva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7"/>
          <p:cNvSpPr txBox="1"/>
          <p:nvPr/>
        </p:nvSpPr>
        <p:spPr>
          <a:xfrm>
            <a:off x="1093571" y="4780280"/>
            <a:ext cx="10004851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Dojde k výraznějšímu zdražování tepla.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Nákupní cena plynu je cca o 35% dražší než cena uhlí.</a:t>
            </a:r>
            <a:endParaRPr sz="2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5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highlight>
                <a:srgbClr val="FFFFFF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17"/>
          <p:cNvSpPr txBox="1"/>
          <p:nvPr/>
        </p:nvSpPr>
        <p:spPr>
          <a:xfrm>
            <a:off x="219825" y="240422"/>
            <a:ext cx="7404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- čekají nás změny</a:t>
            </a:r>
            <a:endParaRPr/>
          </a:p>
        </p:txBody>
      </p:sp>
      <p:sp>
        <p:nvSpPr>
          <p:cNvPr id="267" name="Google Shape;267;p17"/>
          <p:cNvSpPr/>
          <p:nvPr/>
        </p:nvSpPr>
        <p:spPr>
          <a:xfrm>
            <a:off x="980300" y="4558667"/>
            <a:ext cx="10231395" cy="1802773"/>
          </a:xfrm>
          <a:prstGeom prst="frame">
            <a:avLst>
              <a:gd name="adj1" fmla="val 1619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"/>
          <p:cNvSpPr txBox="1"/>
          <p:nvPr/>
        </p:nvSpPr>
        <p:spPr>
          <a:xfrm>
            <a:off x="621791" y="1289063"/>
            <a:ext cx="6096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cs-CZ"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8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4" name="Google Shape;27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5957568" y="411654"/>
            <a:ext cx="5690028" cy="5690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124" y="411654"/>
            <a:ext cx="4435356" cy="588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94344" y="3256668"/>
            <a:ext cx="4806995" cy="360524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8"/>
          <p:cNvSpPr/>
          <p:nvPr/>
        </p:nvSpPr>
        <p:spPr>
          <a:xfrm>
            <a:off x="3972951" y="4046176"/>
            <a:ext cx="3885946" cy="2055505"/>
          </a:xfrm>
          <a:prstGeom prst="ellipse">
            <a:avLst/>
          </a:prstGeom>
          <a:noFill/>
          <a:ln w="476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8"/>
          <p:cNvSpPr/>
          <p:nvPr/>
        </p:nvSpPr>
        <p:spPr>
          <a:xfrm>
            <a:off x="7858897" y="859320"/>
            <a:ext cx="1579114" cy="3848604"/>
          </a:xfrm>
          <a:prstGeom prst="ellipse">
            <a:avLst/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19"/>
          <p:cNvSpPr txBox="1"/>
          <p:nvPr/>
        </p:nvSpPr>
        <p:spPr>
          <a:xfrm>
            <a:off x="507237" y="294107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Máme na to?</a:t>
            </a:r>
            <a:endParaRPr/>
          </a:p>
        </p:txBody>
      </p:sp>
      <p:graphicFrame>
        <p:nvGraphicFramePr>
          <p:cNvPr id="285" name="Google Shape;285;p19"/>
          <p:cNvGraphicFramePr/>
          <p:nvPr>
            <p:extLst>
              <p:ext uri="{D42A27DB-BD31-4B8C-83A1-F6EECF244321}">
                <p14:modId xmlns:p14="http://schemas.microsoft.com/office/powerpoint/2010/main" val="3393297846"/>
              </p:ext>
            </p:extLst>
          </p:nvPr>
        </p:nvGraphicFramePr>
        <p:xfrm>
          <a:off x="1133702" y="1097280"/>
          <a:ext cx="9633350" cy="4972050"/>
        </p:xfrm>
        <a:graphic>
          <a:graphicData uri="http://schemas.openxmlformats.org/drawingml/2006/table">
            <a:tbl>
              <a:tblPr>
                <a:noFill/>
                <a:tableStyleId>{83895C2D-C2C8-4421-8A2D-7E3D40407E81}</a:tableStyleId>
              </a:tblPr>
              <a:tblGrid>
                <a:gridCol w="3887150"/>
                <a:gridCol w="2873100"/>
                <a:gridCol w="2873100"/>
              </a:tblGrid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předpoklad ceny</a:t>
                      </a:r>
                      <a:endParaRPr sz="2400" b="0" i="0" u="none" strike="noStrike" cap="non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 dirty="0" smtClean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45 </a:t>
                      </a:r>
                      <a:r>
                        <a:rPr lang="cs-CZ" sz="24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000 000,00</a:t>
                      </a:r>
                      <a:endParaRPr sz="2400" b="0" i="0" u="none" strike="noStrike" cap="non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dotace NZÚ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9 317 960,00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nízkopříjmové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4 756 425,00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vlastní prostředky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9 000 000,00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roční dotace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2 313 024,00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roční splátka 80%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1 850 419,20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výše úvěru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 dirty="0" smtClean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21 </a:t>
                      </a:r>
                      <a:r>
                        <a:rPr lang="cs-CZ" sz="2400" u="none" strike="noStrike" cap="none" dirty="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925 615,00</a:t>
                      </a:r>
                      <a:endParaRPr sz="2400" b="0" i="0" u="none" strike="noStrike" cap="none" dirty="0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  <a:tr h="5524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výše splátky maximální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-CZ" sz="24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1 850 000,00</a:t>
                      </a:r>
                      <a:endParaRPr sz="2400" b="0" i="0" u="none" strike="noStrike" cap="none">
                        <a:solidFill>
                          <a:srgbClr val="000000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/>
          <p:nvPr/>
        </p:nvSpPr>
        <p:spPr>
          <a:xfrm>
            <a:off x="219825" y="240422"/>
            <a:ext cx="63539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 t="4673" r="200" b="9047"/>
          <a:stretch/>
        </p:blipFill>
        <p:spPr>
          <a:xfrm>
            <a:off x="287563" y="912083"/>
            <a:ext cx="11616874" cy="559992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945806" y="2724664"/>
            <a:ext cx="10300387" cy="1408671"/>
          </a:xfrm>
          <a:prstGeom prst="rect">
            <a:avLst/>
          </a:prstGeom>
          <a:solidFill>
            <a:schemeClr val="lt1">
              <a:alpha val="90196"/>
            </a:schemeClr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Přechod elektrárny Opatovice z uhlí na jiná, </a:t>
            </a:r>
            <a:r>
              <a:rPr lang="cs-CZ" sz="30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dražší</a:t>
            </a:r>
            <a:r>
              <a:rPr lang="cs-CZ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paliva.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0" name="Google Shape;290;p20"/>
          <p:cNvGraphicFramePr/>
          <p:nvPr/>
        </p:nvGraphicFramePr>
        <p:xfrm>
          <a:off x="-185738" y="-98853"/>
          <a:ext cx="12192000" cy="695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1" name="Google Shape;291;p20"/>
          <p:cNvSpPr txBox="1"/>
          <p:nvPr/>
        </p:nvSpPr>
        <p:spPr>
          <a:xfrm>
            <a:off x="6096000" y="5245843"/>
            <a:ext cx="3296780" cy="6626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cs-CZ" sz="3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..z celkového počtu 72 bytů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" name="Google Shape;296;p21"/>
          <p:cNvGraphicFramePr/>
          <p:nvPr>
            <p:extLst>
              <p:ext uri="{D42A27DB-BD31-4B8C-83A1-F6EECF244321}">
                <p14:modId xmlns:p14="http://schemas.microsoft.com/office/powerpoint/2010/main" val="623358124"/>
              </p:ext>
            </p:extLst>
          </p:nvPr>
        </p:nvGraphicFramePr>
        <p:xfrm>
          <a:off x="0" y="-98853"/>
          <a:ext cx="12192000" cy="6956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/>
          <p:nvPr/>
        </p:nvSpPr>
        <p:spPr>
          <a:xfrm>
            <a:off x="219825" y="240422"/>
            <a:ext cx="7404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</a:t>
            </a:r>
            <a:endParaRPr/>
          </a:p>
        </p:txBody>
      </p:sp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t="20831" r="4786" b="5643"/>
          <a:stretch/>
        </p:blipFill>
        <p:spPr>
          <a:xfrm>
            <a:off x="219826" y="862603"/>
            <a:ext cx="11695929" cy="5754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277213" y="1313266"/>
            <a:ext cx="1163854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highlight>
                  <a:srgbClr val="FFFFFF"/>
                </a:highlight>
                <a:latin typeface="Open Sans"/>
                <a:ea typeface="Open Sans"/>
                <a:cs typeface="Open Sans"/>
                <a:sym typeface="Open Sans"/>
              </a:rPr>
              <a:t>Od 1.1.2024 změna vyhlášky č. 269/2015 Sb., o rozúčtování nákladů na vytápění.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/>
          <p:nvPr/>
        </p:nvSpPr>
        <p:spPr>
          <a:xfrm>
            <a:off x="945806" y="2724664"/>
            <a:ext cx="10300387" cy="1408671"/>
          </a:xfrm>
          <a:prstGeom prst="rect">
            <a:avLst/>
          </a:prstGeom>
          <a:solidFill>
            <a:schemeClr val="lt1">
              <a:alpha val="90196"/>
            </a:schemeClr>
          </a:solidFill>
          <a:ln w="12700" cap="flat" cmpd="sng">
            <a:solidFill>
              <a:srgbClr val="1C305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Mění se poměr základní a spotřební složky. </a:t>
            </a:r>
            <a:endParaRPr sz="3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" name="Google Shape;108;p3"/>
          <p:cNvSpPr/>
          <p:nvPr/>
        </p:nvSpPr>
        <p:spPr>
          <a:xfrm>
            <a:off x="945806" y="2724664"/>
            <a:ext cx="10300387" cy="1408671"/>
          </a:xfrm>
          <a:prstGeom prst="frame">
            <a:avLst>
              <a:gd name="adj1" fmla="val 1619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219825" y="240422"/>
            <a:ext cx="7404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Proč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revitalizace</a:t>
            </a:r>
            <a:r>
              <a:rPr lang="cs-CZ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– aktuální problémy</a:t>
            </a:r>
            <a:endParaRPr/>
          </a:p>
        </p:txBody>
      </p:sp>
      <p:pic>
        <p:nvPicPr>
          <p:cNvPr id="115" name="Google Shape;1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071697" y="0"/>
            <a:ext cx="512030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274480" y="1185708"/>
            <a:ext cx="10453205" cy="4835046"/>
          </a:xfrm>
          <a:prstGeom prst="rect">
            <a:avLst/>
          </a:prstGeom>
          <a:solidFill>
            <a:schemeClr val="lt1">
              <a:alpha val="92549"/>
            </a:schemeClr>
          </a:solidFill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371313" y="1279538"/>
            <a:ext cx="10453206" cy="464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Výskyt plísní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Prochládání konstrukce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Popraskané podlahy lodžií</a:t>
            </a:r>
            <a:endParaRPr/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Vysoká energetická náročnost budovy</a:t>
            </a:r>
            <a:endParaRPr sz="2400" b="0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Další potenciální rizika</a:t>
            </a:r>
            <a:endParaRPr/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Postupné a dlouhodobé navyšování cen energií a práce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Obtížnější pronajímání a prodej bytů při horší energetické třídě domu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cs-CZ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Zavedení energeticky úsporných opatření - tzv. bezemisní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l="37806" t="10928" r="5727" b="18003"/>
          <a:stretch/>
        </p:blipFill>
        <p:spPr>
          <a:xfrm>
            <a:off x="5791770" y="414475"/>
            <a:ext cx="6131813" cy="6299476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/>
          <p:nvPr/>
        </p:nvSpPr>
        <p:spPr>
          <a:xfrm>
            <a:off x="350520" y="865813"/>
            <a:ext cx="11573063" cy="5848138"/>
          </a:xfrm>
          <a:prstGeom prst="rect">
            <a:avLst/>
          </a:prstGeom>
          <a:solidFill>
            <a:schemeClr val="lt1">
              <a:alpha val="90980"/>
            </a:schemeClr>
          </a:solidFill>
          <a:ln w="31750" cap="flat" cmpd="sng">
            <a:solidFill>
              <a:schemeClr val="accent6">
                <a:alpha val="71764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5791770" y="1215572"/>
            <a:ext cx="6131813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ochrana stavebních konstrukcí, zlepšení tepelné pohody po celý rok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zlepšení tepelné pohody pod střechou a v přízemí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výměna 21 let staré hydroizolace,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zamezení tvoření kaluží na střeše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kompenzace prostoru za provedené zateplení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highlight>
                <a:srgbClr val="FFFF00"/>
              </a:highlight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zvýšení tepelné pohody, snížení hluku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stavební příprava pro potřeby instalace žaluzií 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26" name="Google Shape;126;p5"/>
          <p:cNvCxnSpPr/>
          <p:nvPr/>
        </p:nvCxnSpPr>
        <p:spPr>
          <a:xfrm>
            <a:off x="507237" y="1988820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7" name="Google Shape;127;p5"/>
          <p:cNvCxnSpPr/>
          <p:nvPr/>
        </p:nvCxnSpPr>
        <p:spPr>
          <a:xfrm>
            <a:off x="507237" y="2644140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8" name="Google Shape;128;p5"/>
          <p:cNvCxnSpPr/>
          <p:nvPr/>
        </p:nvCxnSpPr>
        <p:spPr>
          <a:xfrm>
            <a:off x="507237" y="3528060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29" name="Google Shape;129;p5"/>
          <p:cNvCxnSpPr/>
          <p:nvPr/>
        </p:nvCxnSpPr>
        <p:spPr>
          <a:xfrm>
            <a:off x="507237" y="4137660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0" name="Google Shape;130;p5"/>
          <p:cNvCxnSpPr/>
          <p:nvPr/>
        </p:nvCxnSpPr>
        <p:spPr>
          <a:xfrm>
            <a:off x="507237" y="5034935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31" name="Google Shape;131;p5"/>
          <p:cNvCxnSpPr/>
          <p:nvPr/>
        </p:nvCxnSpPr>
        <p:spPr>
          <a:xfrm>
            <a:off x="507237" y="5690255"/>
            <a:ext cx="1133424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2" name="Google Shape;132;p5"/>
          <p:cNvSpPr txBox="1"/>
          <p:nvPr/>
        </p:nvSpPr>
        <p:spPr>
          <a:xfrm>
            <a:off x="350520" y="1215572"/>
            <a:ext cx="544125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zateplení obvodového pláště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zateplení střechy, zateplení přízemí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nová hydroizolace střechy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oprava a zvětšení lodžií o 20cm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venkovní žaluzie pro byty, které nemají lodžii a pro ty kdo budou chtít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nové vstupní portály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cs-CZ" sz="20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kastlíky pro žaluzie na jižní straně na všech oknech a západní štítová strana</a:t>
            </a:r>
            <a:endParaRPr sz="2000" b="1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3" name="Google Shape;133;p5"/>
          <p:cNvSpPr txBox="1"/>
          <p:nvPr/>
        </p:nvSpPr>
        <p:spPr>
          <a:xfrm>
            <a:off x="219825" y="240422"/>
            <a:ext cx="740429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Navrhovaná opatření pro dům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9" name="Google Shape;139;p6"/>
          <p:cNvSpPr txBox="1"/>
          <p:nvPr/>
        </p:nvSpPr>
        <p:spPr>
          <a:xfrm>
            <a:off x="507237" y="294107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Cenový trend návrhů revitalizace</a:t>
            </a:r>
            <a:endParaRPr/>
          </a:p>
        </p:txBody>
      </p:sp>
      <p:graphicFrame>
        <p:nvGraphicFramePr>
          <p:cNvPr id="140" name="Google Shape;140;p6"/>
          <p:cNvGraphicFramePr/>
          <p:nvPr/>
        </p:nvGraphicFramePr>
        <p:xfrm>
          <a:off x="591549" y="1145226"/>
          <a:ext cx="1100890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1" name="Google Shape;141;p6"/>
          <p:cNvSpPr txBox="1"/>
          <p:nvPr/>
        </p:nvSpPr>
        <p:spPr>
          <a:xfrm>
            <a:off x="3819659" y="3873028"/>
            <a:ext cx="1801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27 milionů</a:t>
            </a:r>
            <a:endParaRPr/>
          </a:p>
        </p:txBody>
      </p:sp>
      <p:sp>
        <p:nvSpPr>
          <p:cNvPr id="142" name="Google Shape;142;p6"/>
          <p:cNvSpPr txBox="1"/>
          <p:nvPr/>
        </p:nvSpPr>
        <p:spPr>
          <a:xfrm>
            <a:off x="6820420" y="3873027"/>
            <a:ext cx="18016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44 milionů</a:t>
            </a:r>
            <a:endParaRPr/>
          </a:p>
        </p:txBody>
      </p:sp>
      <p:sp>
        <p:nvSpPr>
          <p:cNvPr id="143" name="Google Shape;143;p6"/>
          <p:cNvSpPr txBox="1"/>
          <p:nvPr/>
        </p:nvSpPr>
        <p:spPr>
          <a:xfrm>
            <a:off x="4233477" y="4892251"/>
            <a:ext cx="9740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2019</a:t>
            </a:r>
            <a:endParaRPr/>
          </a:p>
        </p:txBody>
      </p:sp>
      <p:sp>
        <p:nvSpPr>
          <p:cNvPr id="144" name="Google Shape;144;p6"/>
          <p:cNvSpPr txBox="1"/>
          <p:nvPr/>
        </p:nvSpPr>
        <p:spPr>
          <a:xfrm>
            <a:off x="7234238" y="4892250"/>
            <a:ext cx="97401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2024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0" name="Google Shape;150;p7"/>
          <p:cNvSpPr txBox="1"/>
          <p:nvPr/>
        </p:nvSpPr>
        <p:spPr>
          <a:xfrm>
            <a:off x="507237" y="294107"/>
            <a:ext cx="827895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Trend vývoje cen tepla 2019 – 2024 Kč/GJ</a:t>
            </a:r>
            <a:endParaRPr/>
          </a:p>
        </p:txBody>
      </p:sp>
      <p:graphicFrame>
        <p:nvGraphicFramePr>
          <p:cNvPr id="151" name="Google Shape;151;p7"/>
          <p:cNvGraphicFramePr/>
          <p:nvPr/>
        </p:nvGraphicFramePr>
        <p:xfrm>
          <a:off x="591549" y="1145226"/>
          <a:ext cx="1100890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2" name="Google Shape;152;p7"/>
          <p:cNvSpPr txBox="1"/>
          <p:nvPr/>
        </p:nvSpPr>
        <p:spPr>
          <a:xfrm>
            <a:off x="2204632" y="2353119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573 Kč</a:t>
            </a:r>
            <a:endParaRPr/>
          </a:p>
        </p:txBody>
      </p:sp>
      <p:sp>
        <p:nvSpPr>
          <p:cNvPr id="153" name="Google Shape;153;p7"/>
          <p:cNvSpPr txBox="1"/>
          <p:nvPr/>
        </p:nvSpPr>
        <p:spPr>
          <a:xfrm>
            <a:off x="3642493" y="2553591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552 Kč</a:t>
            </a:r>
            <a:endParaRPr/>
          </a:p>
        </p:txBody>
      </p:sp>
      <p:sp>
        <p:nvSpPr>
          <p:cNvPr id="154" name="Google Shape;154;p7"/>
          <p:cNvSpPr txBox="1"/>
          <p:nvPr/>
        </p:nvSpPr>
        <p:spPr>
          <a:xfrm>
            <a:off x="5002313" y="2454200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563 Kč</a:t>
            </a:r>
            <a:endParaRPr/>
          </a:p>
        </p:txBody>
      </p:sp>
      <p:sp>
        <p:nvSpPr>
          <p:cNvPr id="155" name="Google Shape;155;p7"/>
          <p:cNvSpPr txBox="1"/>
          <p:nvPr/>
        </p:nvSpPr>
        <p:spPr>
          <a:xfrm>
            <a:off x="6403744" y="2223367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610 Kč</a:t>
            </a:r>
            <a:endParaRPr/>
          </a:p>
        </p:txBody>
      </p:sp>
      <p:sp>
        <p:nvSpPr>
          <p:cNvPr id="156" name="Google Shape;156;p7"/>
          <p:cNvSpPr txBox="1"/>
          <p:nvPr/>
        </p:nvSpPr>
        <p:spPr>
          <a:xfrm>
            <a:off x="7798167" y="2091926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640 Kč</a:t>
            </a:r>
            <a:endParaRPr/>
          </a:p>
        </p:txBody>
      </p:sp>
      <p:sp>
        <p:nvSpPr>
          <p:cNvPr id="157" name="Google Shape;157;p7"/>
          <p:cNvSpPr txBox="1"/>
          <p:nvPr/>
        </p:nvSpPr>
        <p:spPr>
          <a:xfrm>
            <a:off x="9130010" y="1276918"/>
            <a:ext cx="11481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815 Kč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8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507236" y="294107"/>
            <a:ext cx="92198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Cenová bilance revitalizace za </a:t>
            </a:r>
            <a:r>
              <a:rPr lang="cs-CZ" sz="28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45 </a:t>
            </a:r>
            <a:r>
              <a:rPr lang="cs-CZ" sz="28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milionů</a:t>
            </a:r>
            <a:endParaRPr dirty="0"/>
          </a:p>
        </p:txBody>
      </p:sp>
      <p:sp>
        <p:nvSpPr>
          <p:cNvPr id="164" name="Google Shape;164;p8"/>
          <p:cNvSpPr txBox="1"/>
          <p:nvPr/>
        </p:nvSpPr>
        <p:spPr>
          <a:xfrm>
            <a:off x="651767" y="3308554"/>
            <a:ext cx="247815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Dotace pro nízkopříjmové</a:t>
            </a:r>
            <a:endParaRPr/>
          </a:p>
        </p:txBody>
      </p:sp>
      <p:graphicFrame>
        <p:nvGraphicFramePr>
          <p:cNvPr id="165" name="Google Shape;165;p8"/>
          <p:cNvGraphicFramePr/>
          <p:nvPr/>
        </p:nvGraphicFramePr>
        <p:xfrm>
          <a:off x="1569823" y="932346"/>
          <a:ext cx="9219859" cy="5444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6" name="Google Shape;166;p8"/>
          <p:cNvSpPr txBox="1"/>
          <p:nvPr/>
        </p:nvSpPr>
        <p:spPr>
          <a:xfrm>
            <a:off x="3737113" y="3493221"/>
            <a:ext cx="2179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4,0 </a:t>
            </a:r>
            <a:r>
              <a:rPr lang="cs-CZ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milionů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715058" y="4914772"/>
            <a:ext cx="35057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Vlastní prostředky</a:t>
            </a:r>
            <a:endParaRPr/>
          </a:p>
        </p:txBody>
      </p:sp>
      <p:sp>
        <p:nvSpPr>
          <p:cNvPr id="168" name="Google Shape;168;p8"/>
          <p:cNvSpPr txBox="1"/>
          <p:nvPr/>
        </p:nvSpPr>
        <p:spPr>
          <a:xfrm>
            <a:off x="4470133" y="4912360"/>
            <a:ext cx="2179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7</a:t>
            </a:r>
            <a:r>
              <a:rPr lang="cs-CZ" sz="24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cs-CZ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milionů</a:t>
            </a:r>
            <a:endParaRPr sz="24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716149" y="2147197"/>
            <a:ext cx="22103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Dotace NZÚ</a:t>
            </a:r>
            <a:endParaRPr/>
          </a:p>
        </p:txBody>
      </p:sp>
      <p:sp>
        <p:nvSpPr>
          <p:cNvPr id="170" name="Google Shape;170;p8"/>
          <p:cNvSpPr txBox="1"/>
          <p:nvPr/>
        </p:nvSpPr>
        <p:spPr>
          <a:xfrm>
            <a:off x="4220818" y="2168964"/>
            <a:ext cx="2179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9,0 </a:t>
            </a:r>
            <a:r>
              <a:rPr lang="cs-CZ" sz="2400" b="1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milionů</a:t>
            </a:r>
            <a:endParaRPr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8"/>
          <p:cNvSpPr txBox="1"/>
          <p:nvPr/>
        </p:nvSpPr>
        <p:spPr>
          <a:xfrm>
            <a:off x="9037372" y="3493218"/>
            <a:ext cx="158480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Úvěr</a:t>
            </a:r>
            <a:endParaRPr/>
          </a:p>
        </p:txBody>
      </p:sp>
      <p:sp>
        <p:nvSpPr>
          <p:cNvPr id="172" name="Google Shape;172;p8"/>
          <p:cNvSpPr txBox="1"/>
          <p:nvPr/>
        </p:nvSpPr>
        <p:spPr>
          <a:xfrm>
            <a:off x="6524284" y="3493219"/>
            <a:ext cx="217998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 dirty="0" smtClean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25 </a:t>
            </a:r>
            <a:r>
              <a:rPr lang="cs-CZ" sz="2400" b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milionů</a:t>
            </a:r>
            <a:endParaRPr sz="24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"/>
          <p:cNvSpPr txBox="1"/>
          <p:nvPr/>
        </p:nvSpPr>
        <p:spPr>
          <a:xfrm>
            <a:off x="11193200" y="5374025"/>
            <a:ext cx="2715900" cy="10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78" name="Google Shape;178;p9"/>
          <p:cNvSpPr txBox="1"/>
          <p:nvPr/>
        </p:nvSpPr>
        <p:spPr>
          <a:xfrm>
            <a:off x="507237" y="294107"/>
            <a:ext cx="7214008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Máme na to?</a:t>
            </a:r>
            <a:endParaRPr sz="28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aphicFrame>
        <p:nvGraphicFramePr>
          <p:cNvPr id="179" name="Google Shape;179;p9"/>
          <p:cNvGraphicFramePr/>
          <p:nvPr/>
        </p:nvGraphicFramePr>
        <p:xfrm>
          <a:off x="507238" y="1509655"/>
          <a:ext cx="10685962" cy="38386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0" name="Google Shape;180;p9"/>
          <p:cNvSpPr txBox="1"/>
          <p:nvPr/>
        </p:nvSpPr>
        <p:spPr>
          <a:xfrm>
            <a:off x="1945818" y="5209676"/>
            <a:ext cx="390440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Stávající roční příspěvek do fondu oprav</a:t>
            </a:r>
            <a:endParaRPr/>
          </a:p>
        </p:txBody>
      </p:sp>
      <p:sp>
        <p:nvSpPr>
          <p:cNvPr id="181" name="Google Shape;181;p9"/>
          <p:cNvSpPr txBox="1"/>
          <p:nvPr/>
        </p:nvSpPr>
        <p:spPr>
          <a:xfrm>
            <a:off x="6298720" y="2112352"/>
            <a:ext cx="333919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Roční splátka úvěru</a:t>
            </a:r>
            <a:endParaRPr/>
          </a:p>
        </p:txBody>
      </p:sp>
      <p:sp>
        <p:nvSpPr>
          <p:cNvPr id="182" name="Google Shape;182;p9"/>
          <p:cNvSpPr txBox="1"/>
          <p:nvPr/>
        </p:nvSpPr>
        <p:spPr>
          <a:xfrm>
            <a:off x="3747036" y="3429000"/>
            <a:ext cx="19817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2,3 milionu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 txBox="1"/>
          <p:nvPr/>
        </p:nvSpPr>
        <p:spPr>
          <a:xfrm>
            <a:off x="6462457" y="3428999"/>
            <a:ext cx="232869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4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1,9 milionu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726</Words>
  <Application>Microsoft Office PowerPoint</Application>
  <PresentationFormat>Širokoúhlá obrazovka</PresentationFormat>
  <Paragraphs>183</Paragraphs>
  <Slides>21</Slides>
  <Notes>21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9" baseType="lpstr">
      <vt:lpstr>Helvetica Neue</vt:lpstr>
      <vt:lpstr>Arial</vt:lpstr>
      <vt:lpstr>Open Sans</vt:lpstr>
      <vt:lpstr>Roboto</vt:lpstr>
      <vt:lpstr>Abril Fatface</vt:lpstr>
      <vt:lpstr>Calibri</vt:lpstr>
      <vt:lpstr>Noto Sans Symbols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Pecháček Michal</dc:creator>
  <cp:lastModifiedBy>Účet Microsoft</cp:lastModifiedBy>
  <cp:revision>3</cp:revision>
  <dcterms:created xsi:type="dcterms:W3CDTF">2024-02-02T21:40:57Z</dcterms:created>
  <dcterms:modified xsi:type="dcterms:W3CDTF">2024-02-22T19:37:08Z</dcterms:modified>
</cp:coreProperties>
</file>